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7" r:id="rId2"/>
    <p:sldId id="259" r:id="rId3"/>
    <p:sldId id="331" r:id="rId4"/>
    <p:sldId id="332" r:id="rId5"/>
    <p:sldId id="260" r:id="rId6"/>
    <p:sldId id="330" r:id="rId7"/>
    <p:sldId id="341" r:id="rId8"/>
    <p:sldId id="333" r:id="rId9"/>
    <p:sldId id="334" r:id="rId10"/>
    <p:sldId id="327" r:id="rId11"/>
    <p:sldId id="342" r:id="rId12"/>
    <p:sldId id="326" r:id="rId13"/>
    <p:sldId id="335" r:id="rId14"/>
    <p:sldId id="329" r:id="rId15"/>
    <p:sldId id="336" r:id="rId16"/>
    <p:sldId id="345" r:id="rId17"/>
    <p:sldId id="325" r:id="rId18"/>
    <p:sldId id="343" r:id="rId19"/>
    <p:sldId id="340" r:id="rId20"/>
    <p:sldId id="344" r:id="rId21"/>
    <p:sldId id="339" r:id="rId22"/>
    <p:sldId id="337" r:id="rId23"/>
    <p:sldId id="264" r:id="rId24"/>
    <p:sldId id="338" r:id="rId25"/>
    <p:sldId id="348" r:id="rId26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28"/>
    </p:embeddedFont>
    <p:embeddedFont>
      <p:font typeface="Oswald" pitchFamily="2" charset="77"/>
      <p:regular r:id="rId29"/>
      <p:bold r:id="rId30"/>
    </p:embeddedFont>
    <p:embeddedFont>
      <p:font typeface="Source Code Pro" panose="020B0509030403020204" pitchFamily="49" charset="0"/>
      <p:regular r:id="rId31"/>
      <p:bold r:id="rId32"/>
      <p:italic r:id="rId33"/>
      <p:boldItalic r:id="rId34"/>
    </p:embeddedFont>
    <p:embeddedFont>
      <p:font typeface="Source Code Pro for Powerline" panose="020B0509030403020204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13"/>
    <p:restoredTop sz="80848"/>
  </p:normalViewPr>
  <p:slideViewPr>
    <p:cSldViewPr snapToGrid="0" snapToObjects="1">
      <p:cViewPr>
        <p:scale>
          <a:sx n="140" d="100"/>
          <a:sy n="140" d="100"/>
        </p:scale>
        <p:origin x="184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9ed4e1a51_0_17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9ed4e1a51_0_17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8,047,420 SNPs</a:t>
            </a:r>
          </a:p>
          <a:p>
            <a:r>
              <a:rPr lang="en-US" dirty="0" err="1"/>
              <a:t>Pvalues</a:t>
            </a:r>
            <a:r>
              <a:rPr lang="en-US" dirty="0"/>
              <a:t>, mutual info, standard error, and odds ratio precalculated</a:t>
            </a:r>
          </a:p>
        </p:txBody>
      </p:sp>
    </p:spTree>
    <p:extLst>
      <p:ext uri="{BB962C8B-B14F-4D97-AF65-F5344CB8AC3E}">
        <p14:creationId xmlns:p14="http://schemas.microsoft.com/office/powerpoint/2010/main" val="2463773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Started with plotting the </a:t>
            </a:r>
            <a:r>
              <a:rPr lang="en-US" dirty="0" err="1"/>
              <a:t>manhattan</a:t>
            </a:r>
            <a:r>
              <a:rPr lang="en-US" dirty="0"/>
              <a:t> plot, to make sure the data was the same</a:t>
            </a:r>
          </a:p>
          <a:p>
            <a:r>
              <a:rPr lang="en-US" dirty="0"/>
              <a:t>Statistically significance at higher than  7.2 in –log_10(p)</a:t>
            </a:r>
          </a:p>
        </p:txBody>
      </p:sp>
    </p:spTree>
    <p:extLst>
      <p:ext uri="{BB962C8B-B14F-4D97-AF65-F5344CB8AC3E}">
        <p14:creationId xmlns:p14="http://schemas.microsoft.com/office/powerpoint/2010/main" val="18147188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for each chromosome, I plotted the SNP density as a function of BP location</a:t>
            </a:r>
          </a:p>
          <a:p>
            <a:r>
              <a:rPr lang="en-US" dirty="0"/>
              <a:t>In windows of 100,000 BP, compute variant density in each window</a:t>
            </a:r>
          </a:p>
          <a:p>
            <a:r>
              <a:rPr lang="en-US" dirty="0"/>
              <a:t>Plot the results</a:t>
            </a:r>
          </a:p>
          <a:p>
            <a:endParaRPr lang="en-US" dirty="0"/>
          </a:p>
          <a:p>
            <a:r>
              <a:rPr lang="en-US" dirty="0"/>
              <a:t>Two interesting things:</a:t>
            </a:r>
          </a:p>
          <a:p>
            <a:r>
              <a:rPr lang="en-US" dirty="0"/>
              <a:t>1) Some chromosomes have large areas with no variant density</a:t>
            </a:r>
          </a:p>
          <a:p>
            <a:r>
              <a:rPr lang="en-US" dirty="0"/>
              <a:t>2) Chromosome 6 has a particular area with high variant density</a:t>
            </a:r>
          </a:p>
        </p:txBody>
      </p:sp>
    </p:spTree>
    <p:extLst>
      <p:ext uri="{BB962C8B-B14F-4D97-AF65-F5344CB8AC3E}">
        <p14:creationId xmlns:p14="http://schemas.microsoft.com/office/powerpoint/2010/main" val="24371659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38a5fbc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38a5fbc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Then, I clustered by position.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Wanted to thin the data (too much to work with)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Wanted to take only high significant SNPs in areas that corresponded to a particular gene (if there are clusters of variants in one area, they probably correspond to a particular gene)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MeanShift</a:t>
            </a:r>
            <a:r>
              <a:rPr lang="en-US" dirty="0"/>
              <a:t>: centroid-based. Update candidates for centroids to be the mean of points within a given region.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Bandwidth dictates size of region to search through. I used bandwidth of 400,000.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Poor scalability (requires multiple nearest-neighbor searches during execution).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493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Clustering by position thinned the number of SNPs dramatically</a:t>
            </a:r>
          </a:p>
          <a:p>
            <a:r>
              <a:rPr lang="en-US" dirty="0"/>
              <a:t>Max p-values within each region conserved</a:t>
            </a:r>
          </a:p>
          <a:p>
            <a:r>
              <a:rPr lang="en-US" dirty="0"/>
              <a:t>Still keeps some  SNPs within-region</a:t>
            </a:r>
          </a:p>
        </p:txBody>
      </p:sp>
    </p:spTree>
    <p:extLst>
      <p:ext uri="{BB962C8B-B14F-4D97-AF65-F5344CB8AC3E}">
        <p14:creationId xmlns:p14="http://schemas.microsoft.com/office/powerpoint/2010/main" val="13977396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a 400,000 bandwidth, max </a:t>
            </a:r>
            <a:r>
              <a:rPr lang="en-US" dirty="0" err="1"/>
              <a:t>pvalues</a:t>
            </a:r>
            <a:r>
              <a:rPr lang="en-US" dirty="0"/>
              <a:t> were still conserved within-region, but the plot was thinned much more dramatically</a:t>
            </a:r>
          </a:p>
        </p:txBody>
      </p:sp>
    </p:spTree>
    <p:extLst>
      <p:ext uri="{BB962C8B-B14F-4D97-AF65-F5344CB8AC3E}">
        <p14:creationId xmlns:p14="http://schemas.microsoft.com/office/powerpoint/2010/main" val="36549645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838a5fbc7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838a5fbc7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Next, I wanted to explore how this clustering changed the linkage disequilibrium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Linkage disequilibrium is essentially the extent to which allele frequency covaries</a:t>
            </a:r>
          </a:p>
        </p:txBody>
      </p:sp>
    </p:spTree>
    <p:extLst>
      <p:ext uri="{BB962C8B-B14F-4D97-AF65-F5344CB8AC3E}">
        <p14:creationId xmlns:p14="http://schemas.microsoft.com/office/powerpoint/2010/main" val="24611922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was linkage disequilibrium for the 300 RSIDs on chromosome 1 with the highest post-clustering p-values</a:t>
            </a:r>
          </a:p>
          <a:p>
            <a:r>
              <a:rPr lang="en-US" dirty="0"/>
              <a:t>Extremely high linkage – this is likely due to the set of extremely significant </a:t>
            </a:r>
            <a:r>
              <a:rPr lang="en-US" dirty="0" err="1"/>
              <a:t>pvalues</a:t>
            </a:r>
            <a:r>
              <a:rPr lang="en-US" dirty="0"/>
              <a:t> all close together on chromosome 1</a:t>
            </a:r>
          </a:p>
        </p:txBody>
      </p:sp>
    </p:spTree>
    <p:extLst>
      <p:ext uri="{BB962C8B-B14F-4D97-AF65-F5344CB8AC3E}">
        <p14:creationId xmlns:p14="http://schemas.microsoft.com/office/powerpoint/2010/main" val="3974702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bandwidth of 40,000 removed most of the linkage disequilibrium, but some still remains</a:t>
            </a:r>
          </a:p>
        </p:txBody>
      </p:sp>
    </p:spTree>
    <p:extLst>
      <p:ext uri="{BB962C8B-B14F-4D97-AF65-F5344CB8AC3E}">
        <p14:creationId xmlns:p14="http://schemas.microsoft.com/office/powerpoint/2010/main" val="8345968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block structure disappears with a bandwidth of 400,000</a:t>
            </a:r>
          </a:p>
        </p:txBody>
      </p:sp>
    </p:spTree>
    <p:extLst>
      <p:ext uri="{BB962C8B-B14F-4D97-AF65-F5344CB8AC3E}">
        <p14:creationId xmlns:p14="http://schemas.microsoft.com/office/powerpoint/2010/main" val="22997303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3b109c30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3b109c30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Neurodevelopmental disorder with a high population prevalence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Inattention or hyperactivity – attentional signal-to-noise ratio is lower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Association with a host of negative life outcomes (lower education and underachievement, impaired relationships, and health issues, among other negative effects)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---------------------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Associated with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lower education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Other neurodevelopmental disorders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 err="1"/>
              <a:t>Delinquincy</a:t>
            </a: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Impaired relationships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Underachievement / dropping out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Diagnosed with a clinical interview along with rating scales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Lastly, I have multiple family members with ADHD, so I wanted to generate some prediction score using this data,</a:t>
            </a:r>
          </a:p>
          <a:p>
            <a:r>
              <a:rPr lang="en-US" dirty="0"/>
              <a:t>And then see if the members of my family with ADHD had a higher score than the members without.</a:t>
            </a:r>
          </a:p>
        </p:txBody>
      </p:sp>
    </p:spTree>
    <p:extLst>
      <p:ext uri="{BB962C8B-B14F-4D97-AF65-F5344CB8AC3E}">
        <p14:creationId xmlns:p14="http://schemas.microsoft.com/office/powerpoint/2010/main" val="545890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most commonly cited polygenic risk score estimator is </a:t>
            </a:r>
            <a:r>
              <a:rPr lang="en-US" dirty="0" err="1"/>
              <a:t>LDPred</a:t>
            </a:r>
            <a:r>
              <a:rPr lang="en-US" dirty="0"/>
              <a:t>, which uses a technique called LD Score Regression (This was popularized in the last few years)</a:t>
            </a:r>
          </a:p>
          <a:p>
            <a:r>
              <a:rPr lang="en-US" dirty="0"/>
              <a:t>But I still have to figure out the best way to generate some model that’s able to predict given new 23andme data</a:t>
            </a:r>
          </a:p>
        </p:txBody>
      </p:sp>
    </p:spTree>
    <p:extLst>
      <p:ext uri="{BB962C8B-B14F-4D97-AF65-F5344CB8AC3E}">
        <p14:creationId xmlns:p14="http://schemas.microsoft.com/office/powerpoint/2010/main" val="15590347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109c30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109c30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b109c30d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b109c30d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9586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throughout the 70s-90s, twin studies were finding high heritability</a:t>
            </a:r>
          </a:p>
          <a:p>
            <a:r>
              <a:rPr lang="en-US" dirty="0"/>
              <a:t>Adoption studies also show high heritability (figure)</a:t>
            </a:r>
          </a:p>
          <a:p>
            <a:endParaRPr lang="en-US" dirty="0"/>
          </a:p>
          <a:p>
            <a:r>
              <a:rPr lang="en-US" dirty="0"/>
              <a:t>--------------------------------------------------</a:t>
            </a:r>
          </a:p>
          <a:p>
            <a:r>
              <a:rPr lang="en-US" dirty="0"/>
              <a:t>Parents/siblings of patients with ADHD have between fivefold and tenfold increase in prevalence compared to general population</a:t>
            </a:r>
          </a:p>
          <a:p>
            <a:r>
              <a:rPr lang="en-US" dirty="0"/>
              <a:t>Twin studies were finding high heritability all through the mid 80s and 90s</a:t>
            </a:r>
          </a:p>
        </p:txBody>
      </p:sp>
    </p:spTree>
    <p:extLst>
      <p:ext uri="{BB962C8B-B14F-4D97-AF65-F5344CB8AC3E}">
        <p14:creationId xmlns:p14="http://schemas.microsoft.com/office/powerpoint/2010/main" val="25767061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838a5fbc7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838a5fbc7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Which genes?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Amphetamines have been used to treat ADHD since the 60s, after being used as wakefulness drugs in WW2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Amphetamines affect the catecholamine system, notably dopamine, by inhibiting dopamine reuptake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amphetamines inhibit dopamine reuptake, early candidate genes were generally involved in the dopamine system</a:t>
            </a:r>
          </a:p>
          <a:p>
            <a:r>
              <a:rPr lang="en-US" dirty="0"/>
              <a:t>Dopamine transporters, receptors, </a:t>
            </a:r>
          </a:p>
          <a:p>
            <a:r>
              <a:rPr lang="en-US" dirty="0"/>
              <a:t>Genes relevant to other catecholamines like </a:t>
            </a:r>
            <a:r>
              <a:rPr lang="en-US" dirty="0" err="1"/>
              <a:t>serotonine</a:t>
            </a:r>
            <a:r>
              <a:rPr lang="en-US" dirty="0"/>
              <a:t> also candidates</a:t>
            </a:r>
          </a:p>
        </p:txBody>
      </p:sp>
    </p:spTree>
    <p:extLst>
      <p:ext uri="{BB962C8B-B14F-4D97-AF65-F5344CB8AC3E}">
        <p14:creationId xmlns:p14="http://schemas.microsoft.com/office/powerpoint/2010/main" val="28162243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6855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GWAS: genome wide association study</a:t>
            </a:r>
          </a:p>
          <a:p>
            <a:r>
              <a:rPr lang="en-US" dirty="0"/>
              <a:t>Need extremely large number of samples for significance in GWAS studies</a:t>
            </a:r>
          </a:p>
          <a:p>
            <a:r>
              <a:rPr lang="en-US" dirty="0"/>
              <a:t>Early ADHD GWAS studies were conducted, but had sample sizes of around 7000</a:t>
            </a:r>
          </a:p>
          <a:p>
            <a:r>
              <a:rPr lang="en-US" dirty="0"/>
              <a:t>Twin and adoption studies show large genetic component, so motivation for higher sample size</a:t>
            </a:r>
          </a:p>
        </p:txBody>
      </p:sp>
    </p:spTree>
    <p:extLst>
      <p:ext uri="{BB962C8B-B14F-4D97-AF65-F5344CB8AC3E}">
        <p14:creationId xmlns:p14="http://schemas.microsoft.com/office/powerpoint/2010/main" val="1030472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Due in large part to the motivation provided by the high genetic inheritance in these twin and adoption studies, an international collaboration was formed in 2016 to get a large-enough sample size to obtain a GWAS with statistical significance</a:t>
            </a:r>
          </a:p>
          <a:p>
            <a:r>
              <a:rPr lang="en-US" dirty="0"/>
              <a:t>The result had a sample size of 20,183 ADHD individuals, with 35,191 controls</a:t>
            </a:r>
          </a:p>
          <a:p>
            <a:r>
              <a:rPr lang="en-US" dirty="0"/>
              <a:t>This was the first study to find loci above the threshold of statistical significance</a:t>
            </a:r>
          </a:p>
          <a:p>
            <a:r>
              <a:rPr lang="en-US" dirty="0"/>
              <a:t>Almost none of the candidate genes were significant!</a:t>
            </a:r>
          </a:p>
          <a:p>
            <a:endParaRPr lang="en-US" dirty="0"/>
          </a:p>
          <a:p>
            <a:r>
              <a:rPr lang="en-US" dirty="0"/>
              <a:t>------------------------</a:t>
            </a:r>
          </a:p>
          <a:p>
            <a:r>
              <a:rPr lang="en-US" dirty="0"/>
              <a:t>FOXP2 (chrom7): encodes transcription factor important in synapse formation and development of speech/learning</a:t>
            </a:r>
          </a:p>
          <a:p>
            <a:r>
              <a:rPr lang="en-US" dirty="0"/>
              <a:t>Intronic association in chromosome 10 (SORCS3), encodes brain-expressed transmembrane receptor important for neuronal development and plasticity</a:t>
            </a:r>
          </a:p>
          <a:p>
            <a:r>
              <a:rPr lang="en-US" dirty="0"/>
              <a:t>Chromosome 12: DUSP6, encodes a phosphatase which plays a role in regulating neurotransmitter homeostasis by affecting DA levels</a:t>
            </a:r>
          </a:p>
          <a:p>
            <a:r>
              <a:rPr lang="en-US" dirty="0"/>
              <a:t>SEMA6D: chrom15, active during embryonic development</a:t>
            </a:r>
          </a:p>
          <a:p>
            <a:r>
              <a:rPr lang="en-US" dirty="0"/>
              <a:t>Chromosome 1 locus is a 250kb region, lots of genes, index variant on ST3GAL3</a:t>
            </a:r>
          </a:p>
        </p:txBody>
      </p:sp>
    </p:spTree>
    <p:extLst>
      <p:ext uri="{BB962C8B-B14F-4D97-AF65-F5344CB8AC3E}">
        <p14:creationId xmlns:p14="http://schemas.microsoft.com/office/powerpoint/2010/main" val="18152286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57% increased rates among parents/siblings of ADHD children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2356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name="adj" fmla="val 5000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1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dern-writer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1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dp.2015.20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Genetic Correlates of ADHD</a:t>
            </a: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Alex Loftus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842EF80B-97D4-BD43-AC57-CDE67A5469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2624" y="-29247"/>
            <a:ext cx="4151376" cy="5172747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241680A-5887-1F45-A867-048D41FEC2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7952" y="2069463"/>
            <a:ext cx="5374563" cy="1653451"/>
          </a:xfrm>
        </p:spPr>
        <p:txBody>
          <a:bodyPr/>
          <a:lstStyle/>
          <a:p>
            <a:r>
              <a:rPr lang="en-US" dirty="0"/>
              <a:t>Co-aggregation with depression, conduct problems, schizophrenia, bipolar disorder, autism spectrum disorders</a:t>
            </a:r>
            <a:r>
              <a:rPr lang="en-US" baseline="30000" dirty="0"/>
              <a:t>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095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99B0FC9-AC50-8E42-B58C-8D4CF65D0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684" y="1200150"/>
            <a:ext cx="5613400" cy="198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74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212BFFA-BCE4-8148-9EEE-868E18CFE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5439"/>
            <a:ext cx="5140785" cy="3855589"/>
          </a:xfrm>
          <a:prstGeom prst="rect">
            <a:avLst/>
          </a:prstGeom>
        </p:spPr>
      </p:pic>
      <p:pic>
        <p:nvPicPr>
          <p:cNvPr id="7" name="Picture 6" descr="A picture containing sitting, large&#10;&#10;Description automatically generated">
            <a:extLst>
              <a:ext uri="{FF2B5EF4-FFF2-40B4-BE49-F238E27FC236}">
                <a16:creationId xmlns:a16="http://schemas.microsoft.com/office/drawing/2014/main" id="{99A5914A-C1E4-FF45-9C7A-67125E9D9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612" y="1464080"/>
            <a:ext cx="4254388" cy="2702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3213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CCACE9CB-8F73-2B4B-81C3-A646B56158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8" y="132540"/>
            <a:ext cx="5218414" cy="487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730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Clustering by Position</a:t>
            </a:r>
            <a:endParaRPr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body" idx="1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en-US" dirty="0"/>
              <a:t>100,000 highest p-values 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Mean-shift clustering within chromosome</a:t>
            </a:r>
            <a:r>
              <a:rPr lang="en-US" baseline="30000" dirty="0"/>
              <a:t>10</a:t>
            </a:r>
            <a:endParaRPr lang="en-US" dirty="0"/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Keep highest p-value within clusters</a:t>
            </a:r>
          </a:p>
          <a:p>
            <a:pPr marL="285750" indent="-285750">
              <a:spcAft>
                <a:spcPts val="1600"/>
              </a:spcAft>
            </a:pPr>
            <a:r>
              <a:rPr lang="en-US" dirty="0"/>
              <a:t>8,047,420 rows &gt; 6000 rows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78649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C7E2EE8-2C10-2F44-932D-65C314379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73" y="213960"/>
            <a:ext cx="6030072" cy="4715580"/>
          </a:xfrm>
          <a:prstGeom prst="rect">
            <a:avLst/>
          </a:prstGeom>
        </p:spPr>
      </p:pic>
      <p:sp>
        <p:nvSpPr>
          <p:cNvPr id="12" name="Google Shape;96;p19">
            <a:extLst>
              <a:ext uri="{FF2B5EF4-FFF2-40B4-BE49-F238E27FC236}">
                <a16:creationId xmlns:a16="http://schemas.microsoft.com/office/drawing/2014/main" id="{9F9BC1B8-5634-2F4F-9A00-C3DC539B9FF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700016" y="2047182"/>
            <a:ext cx="1959352" cy="524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bw</a:t>
            </a:r>
            <a:r>
              <a:rPr lang="en-US" dirty="0"/>
              <a:t>=40,000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528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8B42391-DAB6-F744-B0F9-1E4E44ACB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657" y="457200"/>
            <a:ext cx="5666079" cy="4430934"/>
          </a:xfrm>
          <a:prstGeom prst="rect">
            <a:avLst/>
          </a:prstGeom>
        </p:spPr>
      </p:pic>
      <p:sp>
        <p:nvSpPr>
          <p:cNvPr id="5" name="Google Shape;96;p19">
            <a:extLst>
              <a:ext uri="{FF2B5EF4-FFF2-40B4-BE49-F238E27FC236}">
                <a16:creationId xmlns:a16="http://schemas.microsoft.com/office/drawing/2014/main" id="{A6E3AA62-A65D-EC45-A287-37CEDFE618F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81928" y="2129478"/>
            <a:ext cx="2340864" cy="52456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err="1"/>
              <a:t>bw</a:t>
            </a:r>
            <a:r>
              <a:rPr lang="en-US" dirty="0"/>
              <a:t>=400,000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6380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dirty="0"/>
              <a:t>Linkage </a:t>
            </a:r>
            <a:r>
              <a:rPr lang="en-US" dirty="0"/>
              <a:t>Disequilibrium</a:t>
            </a:r>
            <a:r>
              <a:rPr lang="en-US" baseline="30000" dirty="0"/>
              <a:t>8</a:t>
            </a:r>
            <a:endParaRPr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7" name="Google Shape;97;p19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468824"/>
                <a:ext cx="8520600" cy="3302175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Suppose allele A on locus </a:t>
                </a:r>
                <a:r>
                  <a:rPr lang="en-US" i="1" dirty="0" err="1"/>
                  <a:t>i</a:t>
                </a:r>
                <a:r>
                  <a:rPr lang="en-US" dirty="0"/>
                  <a:t> occurs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and allele B on locus </a:t>
                </a:r>
                <a:r>
                  <a:rPr lang="en-US" i="1" dirty="0"/>
                  <a:t>j</a:t>
                </a:r>
                <a:r>
                  <a:rPr lang="en-US" dirty="0"/>
                  <a:t> occurs with frequency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be the joint frequency with which they both occur.</a:t>
                </a:r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The extent to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/>
                  <a:t> is the linkage disequilibrium. It can be quantified with the coefficient of linkage disequilibrium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𝐴𝐵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–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endParaRPr lang="en-US" dirty="0"/>
              </a:p>
              <a:p>
                <a:pPr marL="285750" indent="-285750">
                  <a:spcAft>
                    <a:spcPts val="1600"/>
                  </a:spcAft>
                </a:pPr>
                <a:r>
                  <a:rPr lang="en-US" dirty="0"/>
                  <a:t>Normalize by dividing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dirty="0"/>
                  <a:t>, the theoretical maximum difference between observed and expected frequencies</a:t>
                </a:r>
              </a:p>
            </p:txBody>
          </p:sp>
        </mc:Choice>
        <mc:Fallback>
          <p:sp>
            <p:nvSpPr>
              <p:cNvPr id="97" name="Google Shape;97;p19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468824"/>
                <a:ext cx="8520600" cy="3302175"/>
              </a:xfrm>
              <a:prstGeom prst="rect">
                <a:avLst/>
              </a:prstGeom>
              <a:blipFill>
                <a:blip r:embed="rId3"/>
                <a:stretch>
                  <a:fillRect l="-596" b="-15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373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building&#10;&#10;Description automatically generated">
            <a:extLst>
              <a:ext uri="{FF2B5EF4-FFF2-40B4-BE49-F238E27FC236}">
                <a16:creationId xmlns:a16="http://schemas.microsoft.com/office/drawing/2014/main" id="{4CB6179A-9D19-354D-B9A1-808282C8E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893" y="148590"/>
            <a:ext cx="5047950" cy="4846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974D0C-269E-FB41-98C1-86DCACDC05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157" y="4661499"/>
            <a:ext cx="3434763" cy="3806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3E4A-FA69-6141-9747-F547130F2B04}"/>
                  </a:ext>
                </a:extLst>
              </p:cNvPr>
              <p:cNvSpPr txBox="1"/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300 RSIDs with highest 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pvalues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post-clustering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(D’):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/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D</a:t>
                </a:r>
                <a:r>
                  <a:rPr lang="en-US" baseline="-25000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max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pair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(R</a:t>
                </a:r>
                <a:r>
                  <a:rPr lang="en-US" baseline="30000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2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): Pearson’s r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8093E4A-FA69-6141-9747-F547130F2B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blipFill>
                <a:blip r:embed="rId5"/>
                <a:stretch>
                  <a:fillRect l="-36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96;p19">
            <a:extLst>
              <a:ext uri="{FF2B5EF4-FFF2-40B4-BE49-F238E27FC236}">
                <a16:creationId xmlns:a16="http://schemas.microsoft.com/office/drawing/2014/main" id="{CDA3BA5F-4FE5-9B44-B14E-9475C7AF76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7872" y="441479"/>
            <a:ext cx="2861176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Pre-Clustering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53902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C564E47-472F-944D-8AB9-3A3B411A1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5013"/>
            <a:ext cx="5493157" cy="4787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F9F839E-F0FC-E84D-83BC-B0A432F07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3157" y="4661499"/>
            <a:ext cx="3434763" cy="3806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EC3F13-19D9-BA40-92EF-9C4074D77D95}"/>
                  </a:ext>
                </a:extLst>
              </p:cNvPr>
              <p:cNvSpPr txBox="1"/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300 RSIDs with highest 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pvalues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post-clustering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(D’):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/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D</a:t>
                </a:r>
                <a:r>
                  <a:rPr lang="en-US" baseline="-25000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max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pair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(R</a:t>
                </a:r>
                <a:r>
                  <a:rPr lang="en-US" baseline="30000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2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): Pearson’s r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EC3F13-19D9-BA40-92EF-9C4074D7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blipFill>
                <a:blip r:embed="rId5"/>
                <a:stretch>
                  <a:fillRect l="-36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96;p19">
            <a:extLst>
              <a:ext uri="{FF2B5EF4-FFF2-40B4-BE49-F238E27FC236}">
                <a16:creationId xmlns:a16="http://schemas.microsoft.com/office/drawing/2014/main" id="{39417B8D-4FAA-F049-83F9-8D40FD0C0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7872" y="441478"/>
            <a:ext cx="3380048" cy="11861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Post-Clustering: </a:t>
            </a:r>
            <a:r>
              <a:rPr lang="en-US" dirty="0" err="1"/>
              <a:t>bw</a:t>
            </a:r>
            <a:r>
              <a:rPr lang="en-US" dirty="0"/>
              <a:t>=40,000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492000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Background</a:t>
            </a:r>
            <a:endParaRPr dirty="0"/>
          </a:p>
        </p:txBody>
      </p:sp>
      <p:sp>
        <p:nvSpPr>
          <p:cNvPr id="79" name="Google Shape;79;p16"/>
          <p:cNvSpPr txBox="1">
            <a:spLocks noGrp="1"/>
          </p:cNvSpPr>
          <p:nvPr>
            <p:ph type="body" idx="1"/>
          </p:nvPr>
        </p:nvSpPr>
        <p:spPr>
          <a:xfrm>
            <a:off x="200478" y="2393779"/>
            <a:ext cx="3916633" cy="141324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5% of children, 2.5% of adults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US" dirty="0"/>
              <a:t>Many harmful outcomes</a:t>
            </a:r>
            <a:r>
              <a:rPr lang="en-US" baseline="30000" dirty="0"/>
              <a:t>1</a:t>
            </a:r>
          </a:p>
        </p:txBody>
      </p:sp>
      <p:pic>
        <p:nvPicPr>
          <p:cNvPr id="4" name="Picture 5" descr="D:\kuloth\2015\07-July\31-07-2015\nrdp_issue\slides_img\nrdp201520-f8.jpg">
            <a:extLst>
              <a:ext uri="{FF2B5EF4-FFF2-40B4-BE49-F238E27FC236}">
                <a16:creationId xmlns:a16="http://schemas.microsoft.com/office/drawing/2014/main" id="{403FD710-A42F-A040-A465-B20892825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7111" y="1545065"/>
            <a:ext cx="4904153" cy="311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F9F839E-F0FC-E84D-83BC-B0A432F07E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157" y="4661499"/>
            <a:ext cx="3434763" cy="3806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EC3F13-19D9-BA40-92EF-9C4074D77D95}"/>
                  </a:ext>
                </a:extLst>
              </p:cNvPr>
              <p:cNvSpPr txBox="1"/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300 RSIDs with highest 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pvalues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post-clustering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(D’):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𝐷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  <a:ea typeface="Source Code Pro for Powerline" panose="020B0509030403020204" pitchFamily="49" charset="0"/>
                          </a:rPr>
                          <m:t>𝐴𝐵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/</a:t>
                </a:r>
                <a:r>
                  <a:rPr lang="en-US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D</a:t>
                </a:r>
                <a:r>
                  <a:rPr lang="en-US" baseline="-25000" dirty="0" err="1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max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for every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 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 pair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Correlation (R</a:t>
                </a:r>
                <a:r>
                  <a:rPr lang="en-US" baseline="30000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2</a:t>
                </a:r>
                <a:r>
                  <a:rPr lang="en-US" dirty="0">
                    <a:latin typeface="Source Code Pro for Powerline" panose="020B0509030403020204" pitchFamily="49" charset="0"/>
                    <a:ea typeface="Source Code Pro for Powerline" panose="020B0509030403020204" pitchFamily="49" charset="0"/>
                  </a:rPr>
                  <a:t>): Pearson’s r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0EC3F13-19D9-BA40-92EF-9C4074D77D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872" y="1765759"/>
                <a:ext cx="3434763" cy="1384995"/>
              </a:xfrm>
              <a:prstGeom prst="rect">
                <a:avLst/>
              </a:prstGeom>
              <a:blipFill>
                <a:blip r:embed="rId4"/>
                <a:stretch>
                  <a:fillRect l="-369" b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Google Shape;96;p19">
            <a:extLst>
              <a:ext uri="{FF2B5EF4-FFF2-40B4-BE49-F238E27FC236}">
                <a16:creationId xmlns:a16="http://schemas.microsoft.com/office/drawing/2014/main" id="{39417B8D-4FAA-F049-83F9-8D40FD0C056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547872" y="441478"/>
            <a:ext cx="3380048" cy="118615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Post-Clustering: </a:t>
            </a:r>
            <a:r>
              <a:rPr lang="en-US" dirty="0" err="1"/>
              <a:t>bw</a:t>
            </a:r>
            <a:r>
              <a:rPr lang="en-US" dirty="0"/>
              <a:t>=400,000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7E0D5-6296-6146-99A5-12BA6A0FE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187" y="381762"/>
            <a:ext cx="4695592" cy="4379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950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7372-F9EA-F549-BEE4-646E9C3868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205000"/>
            <a:ext cx="8520600" cy="733500"/>
          </a:xfrm>
        </p:spPr>
        <p:txBody>
          <a:bodyPr/>
          <a:lstStyle/>
          <a:p>
            <a:r>
              <a:rPr lang="en-US" dirty="0"/>
              <a:t>Polygenic Risk Scores (future work)</a:t>
            </a:r>
          </a:p>
        </p:txBody>
      </p:sp>
    </p:spTree>
    <p:extLst>
      <p:ext uri="{BB962C8B-B14F-4D97-AF65-F5344CB8AC3E}">
        <p14:creationId xmlns:p14="http://schemas.microsoft.com/office/powerpoint/2010/main" val="32826580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08F04-2B33-8F49-985D-CA5AB0120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Linkage disequilibrium prediction</a:t>
            </a:r>
            <a:r>
              <a:rPr lang="en-US" baseline="30000" dirty="0"/>
              <a:t>9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687CFE-051E-D744-B618-A4C53C70E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LDPred</a:t>
            </a:r>
            <a:r>
              <a:rPr lang="en-US" dirty="0"/>
              <a:t>: infer posterior mean effect size of markers using effect size prior and reference LD information</a:t>
            </a:r>
          </a:p>
          <a:p>
            <a:r>
              <a:rPr lang="en-US" dirty="0"/>
              <a:t>Risk score using GWAS summary statistics (LD Score Regression)</a:t>
            </a:r>
          </a:p>
          <a:p>
            <a:r>
              <a:rPr lang="en-US" dirty="0"/>
              <a:t>Other metrics?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523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284725" y="1317221"/>
            <a:ext cx="8574550" cy="3704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/>
            </a:pPr>
            <a:r>
              <a:rPr lang="en-US" sz="1000" dirty="0" err="1"/>
              <a:t>Faraone</a:t>
            </a:r>
            <a:r>
              <a:rPr lang="en-US" sz="1000" dirty="0"/>
              <a:t>, S., </a:t>
            </a:r>
            <a:r>
              <a:rPr lang="en-US" sz="1000" dirty="0" err="1"/>
              <a:t>Asherson</a:t>
            </a:r>
            <a:r>
              <a:rPr lang="en-US" sz="1000" dirty="0"/>
              <a:t>, P., </a:t>
            </a:r>
            <a:r>
              <a:rPr lang="en-US" sz="1000" dirty="0" err="1"/>
              <a:t>Banaschewski</a:t>
            </a:r>
            <a:r>
              <a:rPr lang="en-US" sz="1000" dirty="0"/>
              <a:t>, T. et al. Attention-deficit/hyperactivity disorder. Nat Rev Dis Primers 1, 15020 (2015). </a:t>
            </a:r>
            <a:r>
              <a:rPr lang="en-US" sz="1000" dirty="0">
                <a:hlinkClick r:id="rId3"/>
              </a:rPr>
              <a:t>https://doi.org/10.1038/nrdp.2015.20</a:t>
            </a:r>
            <a:endParaRPr lang="en-US" sz="1000" dirty="0"/>
          </a:p>
          <a:p>
            <a:pPr lvl="0">
              <a:buFont typeface="+mj-lt"/>
              <a:buAutoNum type="arabicPeriod"/>
            </a:pPr>
            <a:r>
              <a:rPr lang="en-US" sz="1000" dirty="0" err="1"/>
              <a:t>Demontis</a:t>
            </a:r>
            <a:r>
              <a:rPr lang="en-US" sz="1000" dirty="0"/>
              <a:t>, D., Walters, R. K., Martin, J., </a:t>
            </a:r>
            <a:r>
              <a:rPr lang="en-US" sz="1000" dirty="0" err="1"/>
              <a:t>Mattheisen</a:t>
            </a:r>
            <a:r>
              <a:rPr lang="en-US" sz="1000" dirty="0"/>
              <a:t>, M., </a:t>
            </a:r>
            <a:r>
              <a:rPr lang="en-US" sz="1000" dirty="0" err="1"/>
              <a:t>Als</a:t>
            </a:r>
            <a:r>
              <a:rPr lang="en-US" sz="1000" dirty="0"/>
              <a:t>, T. D., </a:t>
            </a:r>
            <a:r>
              <a:rPr lang="en-US" sz="1000" dirty="0" err="1"/>
              <a:t>Agerbo</a:t>
            </a:r>
            <a:r>
              <a:rPr lang="en-US" sz="1000" dirty="0"/>
              <a:t>, E., ... &amp; Cerrato, F. (2019). Discovery of the first genome-wide significant risk loci for attention deficit/hyperactivity disorder. Nature genetics, 51(1), 63-75. </a:t>
            </a:r>
          </a:p>
          <a:p>
            <a:pPr lvl="0">
              <a:buFont typeface="+mj-lt"/>
              <a:buAutoNum type="arabicPeriod"/>
            </a:pPr>
            <a:r>
              <a:rPr lang="en-US" sz="1000" dirty="0"/>
              <a:t>Heal, D. J., Smith, S. L., </a:t>
            </a:r>
            <a:r>
              <a:rPr lang="en-US" sz="1000" dirty="0" err="1"/>
              <a:t>Gosden</a:t>
            </a:r>
            <a:r>
              <a:rPr lang="en-US" sz="1000" dirty="0"/>
              <a:t>, J., &amp; Nutt, D. J. (2013). Amphetamine, past and present–a pharmacological and clinical perspective. </a:t>
            </a:r>
            <a:r>
              <a:rPr lang="en-US" sz="1000" i="1" dirty="0"/>
              <a:t>Journal of Psychopharmacology, 27(6)</a:t>
            </a:r>
            <a:r>
              <a:rPr lang="en-US" sz="1000" dirty="0"/>
              <a:t>, 479-496.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Franke, B., </a:t>
            </a:r>
            <a:r>
              <a:rPr lang="en-US" sz="1000" dirty="0" err="1"/>
              <a:t>Faraone</a:t>
            </a:r>
            <a:r>
              <a:rPr lang="en-US" sz="1000" dirty="0"/>
              <a:t>, S. V., </a:t>
            </a:r>
            <a:r>
              <a:rPr lang="en-US" sz="1000" dirty="0" err="1"/>
              <a:t>Asherson</a:t>
            </a:r>
            <a:r>
              <a:rPr lang="en-US" sz="1000" dirty="0"/>
              <a:t>, P., </a:t>
            </a:r>
            <a:r>
              <a:rPr lang="en-US" sz="1000" dirty="0" err="1"/>
              <a:t>Buitelaar</a:t>
            </a:r>
            <a:r>
              <a:rPr lang="en-US" sz="1000" dirty="0"/>
              <a:t>, J., </a:t>
            </a:r>
            <a:r>
              <a:rPr lang="en-US" sz="1000" dirty="0" err="1"/>
              <a:t>Bau</a:t>
            </a:r>
            <a:r>
              <a:rPr lang="en-US" sz="1000" dirty="0"/>
              <a:t>, C. H. D., Ramos-Quiroga, J. A., ... &amp; </a:t>
            </a:r>
            <a:r>
              <a:rPr lang="en-US" sz="1000" dirty="0" err="1"/>
              <a:t>Lesch</a:t>
            </a:r>
            <a:r>
              <a:rPr lang="en-US" sz="1000" dirty="0"/>
              <a:t>, K. P. (2012). The genetics of attention deficit/hyperactivity disorder in adults, a review. Molecular psychiatry, 17(10), 960-987.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Alberts-</a:t>
            </a:r>
            <a:r>
              <a:rPr lang="en-US" sz="1000" dirty="0" err="1"/>
              <a:t>Corush</a:t>
            </a:r>
            <a:r>
              <a:rPr lang="en-US" sz="1000" dirty="0"/>
              <a:t> J, Firestone P, Goodman JT. Attention and impulsivity characteristics of the biological and adoptive parents of hyperactive and normal control children. Am J Orthopsychiatry 1986; 56: 413–423.</a:t>
            </a:r>
          </a:p>
          <a:p>
            <a:pPr>
              <a:buFont typeface="+mj-lt"/>
              <a:buAutoNum type="arabicPeriod"/>
            </a:pPr>
            <a:r>
              <a:rPr lang="en-US" sz="1000" dirty="0" err="1"/>
              <a:t>Sprich</a:t>
            </a:r>
            <a:r>
              <a:rPr lang="en-US" sz="1000" dirty="0"/>
              <a:t> S, Biederman J, Crawford MH, Mundy E, </a:t>
            </a:r>
            <a:r>
              <a:rPr lang="en-US" sz="1000" dirty="0" err="1"/>
              <a:t>Faraone</a:t>
            </a:r>
            <a:r>
              <a:rPr lang="en-US" sz="1000" dirty="0"/>
              <a:t> SV. Adoptive and biological families of children and adolescents with ADHD. J Am </a:t>
            </a:r>
            <a:r>
              <a:rPr lang="en-US" sz="1000" dirty="0" err="1"/>
              <a:t>Acad</a:t>
            </a:r>
            <a:r>
              <a:rPr lang="en-US" sz="1000" dirty="0"/>
              <a:t> Child </a:t>
            </a:r>
            <a:r>
              <a:rPr lang="en-US" sz="1000" dirty="0" err="1"/>
              <a:t>Adolesc</a:t>
            </a:r>
            <a:r>
              <a:rPr lang="en-US" sz="1000" dirty="0"/>
              <a:t> Psychiatry 2000; 39: 1432–1437.</a:t>
            </a:r>
          </a:p>
          <a:p>
            <a:pPr>
              <a:buFont typeface="+mj-lt"/>
              <a:buAutoNum type="arabicPeriod"/>
            </a:pPr>
            <a:r>
              <a:rPr lang="en-US" sz="1000" dirty="0"/>
              <a:t>Burt SA. Rethinking environmental contributions to child and adolescent psychopathology: a meta-analysis of shared environmental influences. Psychol Bull 2009; 135: 608–637.</a:t>
            </a:r>
          </a:p>
          <a:p>
            <a:pPr>
              <a:buFont typeface="+mj-lt"/>
              <a:buAutoNum type="arabicPeriod"/>
            </a:pPr>
            <a:r>
              <a:rPr lang="en-US" sz="1000" dirty="0" err="1"/>
              <a:t>Bulik</a:t>
            </a:r>
            <a:r>
              <a:rPr lang="en-US" sz="1000" dirty="0"/>
              <a:t>-Sullivan, B. K., </a:t>
            </a:r>
            <a:r>
              <a:rPr lang="en-US" sz="1000" dirty="0" err="1"/>
              <a:t>Loh</a:t>
            </a:r>
            <a:r>
              <a:rPr lang="en-US" sz="1000" dirty="0"/>
              <a:t>, P. R., Finucane, H. K., </a:t>
            </a:r>
            <a:r>
              <a:rPr lang="en-US" sz="1000" dirty="0" err="1"/>
              <a:t>Ripke</a:t>
            </a:r>
            <a:r>
              <a:rPr lang="en-US" sz="1000" dirty="0"/>
              <a:t>, S., Yang, J., Patterson, N., ... &amp; Schizophrenia Working Group of the Psychiatric Genomics Consortium. (2015). LD Score regression distinguishes confounding from polygenicity in genome-wide association studies. </a:t>
            </a:r>
            <a:r>
              <a:rPr lang="en-US" sz="1000" i="1" dirty="0"/>
              <a:t>Nature genetics</a:t>
            </a:r>
            <a:r>
              <a:rPr lang="en-US" sz="1000" dirty="0"/>
              <a:t>, </a:t>
            </a:r>
            <a:r>
              <a:rPr lang="en-US" sz="1000" i="1" dirty="0"/>
              <a:t>47</a:t>
            </a:r>
            <a:r>
              <a:rPr lang="en-US" sz="1000" dirty="0"/>
              <a:t>(3), 291.</a:t>
            </a:r>
          </a:p>
          <a:p>
            <a:pPr lvl="0">
              <a:buFont typeface="+mj-lt"/>
              <a:buAutoNum type="arabicPeriod"/>
            </a:pPr>
            <a:endParaRPr sz="10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284725" y="1317221"/>
            <a:ext cx="8574550" cy="37047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Font typeface="+mj-lt"/>
              <a:buAutoNum type="arabicPeriod" startAt="9"/>
            </a:pPr>
            <a:r>
              <a:rPr lang="en-US" sz="1000" dirty="0"/>
              <a:t> </a:t>
            </a:r>
            <a:r>
              <a:rPr lang="en-US" sz="1000" dirty="0" err="1"/>
              <a:t>Vilhjálmsson</a:t>
            </a:r>
            <a:r>
              <a:rPr lang="en-US" sz="1000" dirty="0"/>
              <a:t>, B. J.; et al. (2015). "Modeling linkage disequilibrium increases accuracy of polygenic risk scores". American Journal of Human Genetics.</a:t>
            </a:r>
          </a:p>
          <a:p>
            <a:pPr>
              <a:buFont typeface="+mj-lt"/>
              <a:buAutoNum type="arabicPeriod" startAt="9"/>
            </a:pPr>
            <a:r>
              <a:rPr lang="en-US" sz="1000" dirty="0" err="1"/>
              <a:t>Comaniciu</a:t>
            </a:r>
            <a:r>
              <a:rPr lang="en-US" sz="1000" dirty="0"/>
              <a:t>, D., &amp; Meer, P. (2002). Mean shift: A robust approach toward feature space analysis. IEEE Transactions on pattern analysis and machine intelligence, 24(5), 603-619.</a:t>
            </a:r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36818197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71B60-0E34-764F-9275-2F8989E5A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7690" y="2205000"/>
            <a:ext cx="2248620" cy="733500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646848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37C8A-F760-734F-9ED8-416B84638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Heritability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6FE083-CED0-0045-ABB8-65FC8E865A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8615" y="2027625"/>
            <a:ext cx="3984529" cy="2261346"/>
          </a:xfrm>
        </p:spPr>
        <p:txBody>
          <a:bodyPr/>
          <a:lstStyle/>
          <a:p>
            <a:r>
              <a:rPr lang="en-US" dirty="0"/>
              <a:t>70-80% heritability from twin studies</a:t>
            </a:r>
            <a:r>
              <a:rPr lang="en-US" baseline="30000" dirty="0"/>
              <a:t>7</a:t>
            </a:r>
          </a:p>
          <a:p>
            <a:r>
              <a:rPr lang="en-US" dirty="0"/>
              <a:t>Heritability disappears for adopted families</a:t>
            </a:r>
            <a:r>
              <a:rPr lang="en-US" baseline="30000" dirty="0"/>
              <a:t>5,6</a:t>
            </a:r>
            <a:endParaRPr lang="en-US" dirty="0"/>
          </a:p>
          <a:p>
            <a:r>
              <a:rPr lang="en-US" dirty="0"/>
              <a:t>Massively polygenic</a:t>
            </a:r>
            <a:r>
              <a:rPr lang="en-US" baseline="30000" dirty="0"/>
              <a:t>2</a:t>
            </a:r>
            <a:endParaRPr lang="en-US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DE24ED5-6943-7745-ACBB-2DCD0620E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4414" y="567690"/>
            <a:ext cx="2602594" cy="1791950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BC2A5229-7BEB-154F-897B-0AE12F8CCC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301" y="2390321"/>
            <a:ext cx="2628900" cy="18986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ED12C2-6042-4D4A-BACD-EF0A5E2747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3197" y="4545570"/>
            <a:ext cx="4965027" cy="450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3418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1F43DB-BD8F-EA43-8794-5FB1549055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1300" y="2361453"/>
            <a:ext cx="7409900" cy="875232"/>
          </a:xfrm>
        </p:spPr>
        <p:txBody>
          <a:bodyPr/>
          <a:lstStyle/>
          <a:p>
            <a:pPr marL="114300" indent="0">
              <a:buNone/>
            </a:pPr>
            <a:r>
              <a:rPr lang="en-US" sz="3200" dirty="0"/>
              <a:t>So, clear genetic component</a:t>
            </a:r>
          </a:p>
        </p:txBody>
      </p:sp>
    </p:spTree>
    <p:extLst>
      <p:ext uri="{BB962C8B-B14F-4D97-AF65-F5344CB8AC3E}">
        <p14:creationId xmlns:p14="http://schemas.microsoft.com/office/powerpoint/2010/main" val="1376670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>
            <a:spLocks noGrp="1"/>
          </p:cNvSpPr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Amphetamines</a:t>
            </a:r>
            <a:endParaRPr dirty="0"/>
          </a:p>
        </p:txBody>
      </p:sp>
      <p:sp>
        <p:nvSpPr>
          <p:cNvPr id="85" name="Google Shape;85;p17"/>
          <p:cNvSpPr txBox="1">
            <a:spLocks noGrp="1"/>
          </p:cNvSpPr>
          <p:nvPr>
            <p:ph type="body" idx="1"/>
          </p:nvPr>
        </p:nvSpPr>
        <p:spPr>
          <a:xfrm>
            <a:off x="311700" y="2401513"/>
            <a:ext cx="3656796" cy="12743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Early ADHD studies looked for associations in dopamine-related genes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C6403AC8-66CB-3540-A01B-65810A450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1819" y="1179576"/>
            <a:ext cx="4649921" cy="330555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B59AC-35C5-1048-A8C6-CA0EF6757D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72500"/>
            <a:ext cx="8520600" cy="733500"/>
          </a:xfrm>
        </p:spPr>
        <p:txBody>
          <a:bodyPr/>
          <a:lstStyle/>
          <a:p>
            <a:r>
              <a:rPr lang="en-US" dirty="0"/>
              <a:t>Early candidate genes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B3ECCB-4AF3-E547-BB3B-A5EFB7C554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5396" y="1999177"/>
            <a:ext cx="4333452" cy="2124767"/>
          </a:xfrm>
        </p:spPr>
        <p:txBody>
          <a:bodyPr/>
          <a:lstStyle/>
          <a:p>
            <a:r>
              <a:rPr lang="en-US" dirty="0"/>
              <a:t>SLC6A3: dopamine transporter</a:t>
            </a:r>
            <a:r>
              <a:rPr lang="en-US" baseline="30000" dirty="0"/>
              <a:t>4</a:t>
            </a:r>
            <a:endParaRPr lang="en-US" dirty="0"/>
          </a:p>
          <a:p>
            <a:r>
              <a:rPr lang="en-US" dirty="0"/>
              <a:t>DRD*: dopamine receptors</a:t>
            </a:r>
          </a:p>
          <a:p>
            <a:r>
              <a:rPr lang="en-US" dirty="0"/>
              <a:t>SL6A4: serotonin transporter</a:t>
            </a:r>
          </a:p>
          <a:p>
            <a:r>
              <a:rPr lang="en-US" dirty="0"/>
              <a:t>HTR1B: serotonin receptor</a:t>
            </a:r>
          </a:p>
        </p:txBody>
      </p:sp>
      <p:pic>
        <p:nvPicPr>
          <p:cNvPr id="5" name="Picture 4" descr="A screenshot of a map&#10;&#10;Description automatically generated">
            <a:extLst>
              <a:ext uri="{FF2B5EF4-FFF2-40B4-BE49-F238E27FC236}">
                <a16:creationId xmlns:a16="http://schemas.microsoft.com/office/drawing/2014/main" id="{A4A1A3A9-6785-8A44-8D3D-37B06DB09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86" y="739250"/>
            <a:ext cx="4181126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7546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B7B4-2202-BB4F-8747-89F5337C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6928" y="2571750"/>
            <a:ext cx="8010144" cy="694944"/>
          </a:xfrm>
        </p:spPr>
        <p:txBody>
          <a:bodyPr/>
          <a:lstStyle/>
          <a:p>
            <a:r>
              <a:rPr lang="en-US" dirty="0"/>
              <a:t>Early association studies explored these gene candidates</a:t>
            </a:r>
          </a:p>
        </p:txBody>
      </p:sp>
    </p:spTree>
    <p:extLst>
      <p:ext uri="{BB962C8B-B14F-4D97-AF65-F5344CB8AC3E}">
        <p14:creationId xmlns:p14="http://schemas.microsoft.com/office/powerpoint/2010/main" val="18892044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1606F-9D2B-B24A-B1D1-219E0A4F6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226" y="2485563"/>
            <a:ext cx="3732746" cy="759614"/>
          </a:xfrm>
        </p:spPr>
        <p:txBody>
          <a:bodyPr/>
          <a:lstStyle/>
          <a:p>
            <a:r>
              <a:rPr lang="en-US" dirty="0"/>
              <a:t>But, sample size too low!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CE0080AC-FFCA-B84E-AB1A-36D41853C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029" y="625558"/>
            <a:ext cx="3438394" cy="427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082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4706AB-C949-FE45-B0F2-7D036B6DD1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Demontis</a:t>
            </a:r>
            <a:r>
              <a:rPr lang="en-US" dirty="0"/>
              <a:t> et al, 2018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13D71D-760F-384B-8C0C-1E076D784C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1468825"/>
            <a:ext cx="4100643" cy="3357175"/>
          </a:xfrm>
        </p:spPr>
        <p:txBody>
          <a:bodyPr/>
          <a:lstStyle/>
          <a:p>
            <a:r>
              <a:rPr lang="en-US" dirty="0"/>
              <a:t>GWAS with 20,183 clinically diagnosed ADHD individuals, 35,191 controls</a:t>
            </a:r>
          </a:p>
          <a:p>
            <a:r>
              <a:rPr lang="en-US" dirty="0"/>
              <a:t>International collaboration, 100+ authors</a:t>
            </a:r>
          </a:p>
          <a:p>
            <a:r>
              <a:rPr lang="en-US" dirty="0"/>
              <a:t>First study to find loci above the threshold of statistical significance</a:t>
            </a:r>
          </a:p>
        </p:txBody>
      </p:sp>
      <p:pic>
        <p:nvPicPr>
          <p:cNvPr id="5" name="Picture 4" descr="A screenshot of text&#10;&#10;Description automatically generated">
            <a:extLst>
              <a:ext uri="{FF2B5EF4-FFF2-40B4-BE49-F238E27FC236}">
                <a16:creationId xmlns:a16="http://schemas.microsoft.com/office/drawing/2014/main" id="{6D50AB54-4850-E342-96A5-A9F3401EC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43" y="1900109"/>
            <a:ext cx="4915672" cy="2494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848243"/>
      </p:ext>
    </p:extLst>
  </p:cSld>
  <p:clrMapOvr>
    <a:masterClrMapping/>
  </p:clrMapOvr>
</p:sld>
</file>

<file path=ppt/theme/theme1.xml><?xml version="1.0" encoding="utf-8"?>
<a:theme xmlns:a="http://schemas.openxmlformats.org/drawingml/2006/main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7116</TotalTime>
  <Words>1616</Words>
  <Application>Microsoft Macintosh PowerPoint</Application>
  <PresentationFormat>On-screen Show (16:9)</PresentationFormat>
  <Paragraphs>139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Cambria Math</vt:lpstr>
      <vt:lpstr>Arial</vt:lpstr>
      <vt:lpstr>Source Code Pro for Powerline</vt:lpstr>
      <vt:lpstr>Source Code Pro</vt:lpstr>
      <vt:lpstr>Oswald</vt:lpstr>
      <vt:lpstr>Modern Writer</vt:lpstr>
      <vt:lpstr>Genetic Correlates of ADHD</vt:lpstr>
      <vt:lpstr>Background</vt:lpstr>
      <vt:lpstr>Heritability</vt:lpstr>
      <vt:lpstr>PowerPoint Presentation</vt:lpstr>
      <vt:lpstr>Amphetamines</vt:lpstr>
      <vt:lpstr>Early candidate genes</vt:lpstr>
      <vt:lpstr>Early association studies explored these gene candidates</vt:lpstr>
      <vt:lpstr>But, sample size too low!</vt:lpstr>
      <vt:lpstr>Demontis et al, 2018</vt:lpstr>
      <vt:lpstr>PowerPoint Presentation</vt:lpstr>
      <vt:lpstr>PowerPoint Presentation</vt:lpstr>
      <vt:lpstr>PowerPoint Presentation</vt:lpstr>
      <vt:lpstr>PowerPoint Presentation</vt:lpstr>
      <vt:lpstr>Clustering by Position</vt:lpstr>
      <vt:lpstr>bw=40,000</vt:lpstr>
      <vt:lpstr>bw=400,000</vt:lpstr>
      <vt:lpstr>Linkage Disequilibrium8</vt:lpstr>
      <vt:lpstr>Pre-Clustering</vt:lpstr>
      <vt:lpstr>Post-Clustering: bw=40,000</vt:lpstr>
      <vt:lpstr>Post-Clustering: bw=400,000</vt:lpstr>
      <vt:lpstr>Polygenic Risk Scores (future work)</vt:lpstr>
      <vt:lpstr>Linkage disequilibrium prediction9</vt:lpstr>
      <vt:lpstr>References</vt:lpstr>
      <vt:lpstr>References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Genetic Correlates of ADHD</dc:title>
  <cp:lastModifiedBy>Alexander Loftus</cp:lastModifiedBy>
  <cp:revision>52</cp:revision>
  <dcterms:modified xsi:type="dcterms:W3CDTF">2020-04-20T22:54:56Z</dcterms:modified>
</cp:coreProperties>
</file>